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69" r:id="rId6"/>
    <p:sldId id="261" r:id="rId7"/>
    <p:sldId id="270" r:id="rId8"/>
    <p:sldId id="262" r:id="rId9"/>
    <p:sldId id="271" r:id="rId10"/>
    <p:sldId id="265" r:id="rId11"/>
    <p:sldId id="267" r:id="rId12"/>
    <p:sldId id="268" r:id="rId13"/>
  </p:sldIdLst>
  <p:sldSz cx="9144000" cy="5143500" type="screen16x9"/>
  <p:notesSz cx="6858000" cy="9144000"/>
  <p:embeddedFontLst>
    <p:embeddedFont>
      <p:font typeface="Calibri" panose="020F0502020204030204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FFFF00"/>
    <a:srgbClr val="FF000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91562736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91562736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5d5c817db3_0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5d5c817db3_0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5d5c817db3_0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5d5c817db3_0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91562736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91562736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91562736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91562736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193d27761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193d27761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a36201f3d_0_10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1a36201f3d_0_10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a36201f3d_0_1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1a36201f3d_0_10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1a36201f3d_0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1a36201f3d_0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Times New Roman" panose="02020603050405020304"/>
              <a:buNone/>
              <a:defRPr sz="5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 sz="28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Times New Roman" panose="02020603050405020304"/>
              <a:buNone/>
              <a:defRPr sz="36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Times New Roman" panose="02020603050405020304"/>
              <a:buChar char="●"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/>
              <a:buChar char="○"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/>
              <a:buChar char="■"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/>
              <a:buChar char="●"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/>
              <a:buChar char="○"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/>
              <a:buChar char="■"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/>
              <a:buChar char="●"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/>
              <a:buChar char="○"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/>
              <a:buChar char="■"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/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/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/>
              <a:buChar char="●"/>
              <a:defRPr sz="1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○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■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●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○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■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●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○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■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/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/>
              <a:buChar char="●"/>
              <a:defRPr sz="1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○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■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●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○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■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●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○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Times New Roman" panose="02020603050405020304"/>
              <a:buChar char="■"/>
              <a:defRPr sz="12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/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Times New Roman" panose="02020603050405020304"/>
              <a:buNone/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/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  <a:defRPr sz="28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  <a:defRPr sz="28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  <a:defRPr sz="28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  <a:defRPr sz="28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  <a:defRPr sz="28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  <a:defRPr sz="28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  <a:defRPr sz="28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  <a:defRPr sz="28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  <a:defRPr sz="28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 panose="02020603050405020304"/>
              <a:buChar char="●"/>
              <a:defRPr sz="1800">
                <a:solidFill>
                  <a:schemeClr val="dk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 panose="02020603050405020304"/>
              <a:buChar char="○"/>
              <a:defRPr>
                <a:solidFill>
                  <a:schemeClr val="dk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 panose="02020603050405020304"/>
              <a:buChar char="■"/>
              <a:defRPr>
                <a:solidFill>
                  <a:schemeClr val="dk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 panose="02020603050405020304"/>
              <a:buChar char="●"/>
              <a:defRPr>
                <a:solidFill>
                  <a:schemeClr val="dk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 panose="02020603050405020304"/>
              <a:buChar char="○"/>
              <a:defRPr>
                <a:solidFill>
                  <a:schemeClr val="dk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 panose="02020603050405020304"/>
              <a:buChar char="■"/>
              <a:defRPr>
                <a:solidFill>
                  <a:schemeClr val="dk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 panose="02020603050405020304"/>
              <a:buChar char="●"/>
              <a:defRPr>
                <a:solidFill>
                  <a:schemeClr val="dk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 panose="02020603050405020304"/>
              <a:buChar char="○"/>
              <a:defRPr>
                <a:solidFill>
                  <a:schemeClr val="dk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 panose="02020603050405020304"/>
              <a:buChar char="■"/>
              <a:defRPr>
                <a:solidFill>
                  <a:schemeClr val="dk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0" y="635025"/>
            <a:ext cx="9144000" cy="20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3300"/>
              <a:t>HoGS: Unified Near and Far Object Reconstruction via Homogeneous Gaussian Splatting </a:t>
            </a:r>
            <a:endParaRPr sz="33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3300"/>
              <a:t>(CVPR 2025)</a:t>
            </a:r>
            <a:endParaRPr sz="33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0" y="2834125"/>
            <a:ext cx="9144000" cy="6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Xinpeng LIU</a:t>
            </a:r>
            <a:r>
              <a:rPr lang="en-GB" sz="1800" baseline="30000">
                <a:solidFill>
                  <a:schemeClr val="dk1"/>
                </a:solidFill>
              </a:rPr>
              <a:t>1*</a:t>
            </a:r>
            <a:r>
              <a:rPr lang="en-GB" sz="1800">
                <a:solidFill>
                  <a:schemeClr val="dk1"/>
                </a:solidFill>
              </a:rPr>
              <a:t>  Zeyi HUANG</a:t>
            </a:r>
            <a:r>
              <a:rPr lang="en-GB" sz="1800" baseline="30000">
                <a:solidFill>
                  <a:schemeClr val="dk1"/>
                </a:solidFill>
              </a:rPr>
              <a:t>1*</a:t>
            </a:r>
            <a:r>
              <a:rPr lang="en-GB" sz="1800">
                <a:solidFill>
                  <a:schemeClr val="dk1"/>
                </a:solidFill>
              </a:rPr>
              <a:t>  Fumio OKURA</a:t>
            </a:r>
            <a:r>
              <a:rPr lang="en-GB" sz="1800" baseline="30000">
                <a:solidFill>
                  <a:schemeClr val="dk1"/>
                </a:solidFill>
              </a:rPr>
              <a:t>1</a:t>
            </a:r>
            <a:r>
              <a:rPr lang="en-GB" sz="1800">
                <a:solidFill>
                  <a:schemeClr val="dk1"/>
                </a:solidFill>
              </a:rPr>
              <a:t>  Yasuyuki MATSUSHITA</a:t>
            </a:r>
            <a:r>
              <a:rPr lang="en-GB" sz="1800" baseline="30000">
                <a:solidFill>
                  <a:schemeClr val="dk1"/>
                </a:solidFill>
              </a:rPr>
              <a:t>1,2</a:t>
            </a:r>
            <a:endParaRPr sz="1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aseline="30000">
                <a:solidFill>
                  <a:schemeClr val="dk1"/>
                </a:solidFill>
              </a:rPr>
              <a:t>1</a:t>
            </a:r>
            <a:r>
              <a:rPr lang="en-GB" sz="1500">
                <a:solidFill>
                  <a:schemeClr val="dk1"/>
                </a:solidFill>
              </a:rPr>
              <a:t>The University of Osaka, </a:t>
            </a:r>
            <a:r>
              <a:rPr lang="en-GB" sz="1500" baseline="30000">
                <a:solidFill>
                  <a:schemeClr val="dk1"/>
                </a:solidFill>
              </a:rPr>
              <a:t>2</a:t>
            </a:r>
            <a:r>
              <a:rPr lang="en-GB" sz="1500">
                <a:solidFill>
                  <a:schemeClr val="dk1"/>
                </a:solidFill>
              </a:rPr>
              <a:t>Microsoft Research Asia - Tokyo</a:t>
            </a:r>
            <a:br>
              <a:rPr lang="en-GB" sz="1500">
                <a:solidFill>
                  <a:schemeClr val="dk1"/>
                </a:solidFill>
              </a:rPr>
            </a:br>
            <a:r>
              <a:rPr lang="en-GB" sz="1250">
                <a:solidFill>
                  <a:schemeClr val="dk1"/>
                </a:solidFill>
                <a:highlight>
                  <a:srgbClr val="FFFFFF"/>
                </a:highlight>
              </a:rPr>
              <a:t>(*: equal contribution)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92173" y="4032527"/>
            <a:ext cx="711387" cy="1022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963718" y="4121026"/>
            <a:ext cx="1022480" cy="1022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346150" y="4008125"/>
            <a:ext cx="1071275" cy="107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7492649" y="4008125"/>
            <a:ext cx="1604725" cy="107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for your time</a:t>
            </a:r>
            <a:endParaRPr lang="en-GB"/>
          </a:p>
        </p:txBody>
      </p:sp>
      <p:sp>
        <p:nvSpPr>
          <p:cNvPr id="174" name="Google Shape;174;p25"/>
          <p:cNvSpPr txBox="1"/>
          <p:nvPr/>
        </p:nvSpPr>
        <p:spPr>
          <a:xfrm>
            <a:off x="311700" y="3020125"/>
            <a:ext cx="5150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</a:rPr>
              <a:t>huang.zeyi@ist.osaka-u.ac.jp</a:t>
            </a:r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3D Gaussian Splatting (3DGS)</a:t>
            </a:r>
            <a:endParaRPr lang="en-GB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23354" cy="471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A powerful representation for 3D scenes:</a:t>
            </a:r>
            <a:endParaRPr lang="en-GB" dirty="0">
              <a:solidFill>
                <a:schemeClr val="dk1"/>
              </a:solidFill>
            </a:endParaRPr>
          </a:p>
        </p:txBody>
      </p:sp>
      <p:sp>
        <p:nvSpPr>
          <p:cNvPr id="66" name="Google Shape;66;p14"/>
          <p:cNvSpPr/>
          <p:nvPr/>
        </p:nvSpPr>
        <p:spPr>
          <a:xfrm rot="14419751">
            <a:off x="1901712" y="4346815"/>
            <a:ext cx="230295" cy="238631"/>
          </a:xfrm>
          <a:prstGeom prst="trapezoid">
            <a:avLst>
              <a:gd name="adj" fmla="val 25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cxnSp>
        <p:nvCxnSpPr>
          <p:cNvPr id="67" name="Google Shape;67;p14"/>
          <p:cNvCxnSpPr/>
          <p:nvPr/>
        </p:nvCxnSpPr>
        <p:spPr>
          <a:xfrm rot="10800000" flipH="1">
            <a:off x="2120510" y="4320630"/>
            <a:ext cx="152100" cy="8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14"/>
          <p:cNvCxnSpPr/>
          <p:nvPr/>
        </p:nvCxnSpPr>
        <p:spPr>
          <a:xfrm rot="3618107">
            <a:off x="1974664" y="4320387"/>
            <a:ext cx="594027" cy="94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4"/>
          <p:cNvCxnSpPr/>
          <p:nvPr/>
        </p:nvCxnSpPr>
        <p:spPr>
          <a:xfrm rot="14417486">
            <a:off x="2659544" y="2982878"/>
            <a:ext cx="293590" cy="152112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0" name="Google Shape;70;p14"/>
          <p:cNvCxnSpPr/>
          <p:nvPr/>
        </p:nvCxnSpPr>
        <p:spPr>
          <a:xfrm rot="14417486" flipH="1">
            <a:off x="2894502" y="3394765"/>
            <a:ext cx="293590" cy="152112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1" name="Google Shape;71;p14"/>
          <p:cNvSpPr/>
          <p:nvPr/>
        </p:nvSpPr>
        <p:spPr>
          <a:xfrm rot="2505000">
            <a:off x="2863503" y="3760607"/>
            <a:ext cx="355469" cy="150653"/>
          </a:xfrm>
          <a:prstGeom prst="ellipse">
            <a:avLst/>
          </a:prstGeom>
          <a:gradFill>
            <a:gsLst>
              <a:gs pos="0">
                <a:srgbClr val="6D9EEB">
                  <a:alpha val="44030"/>
                </a:srgbClr>
              </a:gs>
              <a:gs pos="100000">
                <a:srgbClr val="C9DAF8">
                  <a:alpha val="4403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72" name="Google Shape;72;p14"/>
          <p:cNvSpPr/>
          <p:nvPr/>
        </p:nvSpPr>
        <p:spPr>
          <a:xfrm rot="5281982">
            <a:off x="3061631" y="3780215"/>
            <a:ext cx="594350" cy="249452"/>
          </a:xfrm>
          <a:prstGeom prst="ellipse">
            <a:avLst/>
          </a:prstGeom>
          <a:gradFill>
            <a:gsLst>
              <a:gs pos="0">
                <a:srgbClr val="E06666">
                  <a:alpha val="13840"/>
                </a:srgbClr>
              </a:gs>
              <a:gs pos="100000">
                <a:srgbClr val="F4CCCC">
                  <a:alpha val="1384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73" name="Google Shape;73;p14"/>
          <p:cNvSpPr/>
          <p:nvPr/>
        </p:nvSpPr>
        <p:spPr>
          <a:xfrm rot="2553294">
            <a:off x="3115351" y="3171147"/>
            <a:ext cx="641435" cy="406596"/>
          </a:xfrm>
          <a:prstGeom prst="ellipse">
            <a:avLst/>
          </a:prstGeom>
          <a:gradFill>
            <a:gsLst>
              <a:gs pos="0">
                <a:srgbClr val="E69138">
                  <a:alpha val="33960"/>
                </a:srgbClr>
              </a:gs>
              <a:gs pos="100000">
                <a:srgbClr val="FCE5CD">
                  <a:alpha val="3396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3426919" y="3365297"/>
            <a:ext cx="18300" cy="18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75" name="Google Shape;75;p14"/>
          <p:cNvSpPr/>
          <p:nvPr/>
        </p:nvSpPr>
        <p:spPr>
          <a:xfrm rot="5400000">
            <a:off x="3032094" y="3826772"/>
            <a:ext cx="18300" cy="18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76" name="Google Shape;76;p14"/>
          <p:cNvSpPr/>
          <p:nvPr/>
        </p:nvSpPr>
        <p:spPr>
          <a:xfrm rot="5400000">
            <a:off x="3349644" y="3895797"/>
            <a:ext cx="18300" cy="18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1801844" y="4521197"/>
            <a:ext cx="747600" cy="2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Camera</a:t>
            </a:r>
            <a:endParaRPr sz="800">
              <a:solidFill>
                <a:schemeClr val="dk2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1643069" y="3845072"/>
            <a:ext cx="747600" cy="2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dk2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Image plane</a:t>
            </a:r>
            <a:endParaRPr sz="800">
              <a:solidFill>
                <a:schemeClr val="dk2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hogs_presentation_train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824616" y="2978809"/>
            <a:ext cx="3218303" cy="1825357"/>
          </a:xfrm>
          <a:prstGeom prst="rect">
            <a:avLst/>
          </a:prstGeom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499711" y="1581993"/>
            <a:ext cx="3951323" cy="9188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457200" indent="-342900">
              <a:lnSpc>
                <a:spcPct val="115000"/>
              </a:lnSpc>
              <a:spcBef>
                <a:spcPts val="1200"/>
              </a:spcBef>
              <a:buFont typeface="Times New Roman,Serif"/>
              <a:buChar char="+"/>
            </a:pPr>
            <a:r>
              <a:rPr lang="en-GB" sz="1600" dirty="0">
                <a:solidFill>
                  <a:schemeClr val="dk1"/>
                </a:solidFill>
                <a:latin typeface="Times New Roman" panose="02020603050405020304"/>
                <a:cs typeface="Times New Roman" panose="02020603050405020304"/>
              </a:rPr>
              <a:t>High rendering quality </a:t>
            </a:r>
            <a:endParaRPr lang="en-US" sz="1600">
              <a:solidFill>
                <a:schemeClr val="dk1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457200" indent="-342900">
              <a:lnSpc>
                <a:spcPct val="115000"/>
              </a:lnSpc>
              <a:buFont typeface="Times New Roman,Serif"/>
              <a:buChar char="+"/>
            </a:pPr>
            <a:r>
              <a:rPr lang="en-GB" sz="1600" dirty="0">
                <a:solidFill>
                  <a:schemeClr val="dk1"/>
                </a:solidFill>
                <a:latin typeface="Times New Roman" panose="02020603050405020304"/>
                <a:cs typeface="Times New Roman" panose="02020603050405020304"/>
              </a:rPr>
              <a:t>Fast training time</a:t>
            </a:r>
            <a:endParaRPr lang="en-US" sz="1600">
              <a:solidFill>
                <a:schemeClr val="dk1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457200" indent="-342900">
              <a:lnSpc>
                <a:spcPct val="115000"/>
              </a:lnSpc>
              <a:buFont typeface="Times New Roman,Serif"/>
              <a:buChar char="+"/>
            </a:pPr>
            <a:r>
              <a:rPr lang="en-GB" sz="1600" dirty="0">
                <a:solidFill>
                  <a:schemeClr val="dk1"/>
                </a:solidFill>
                <a:latin typeface="Times New Roman" panose="02020603050405020304"/>
                <a:cs typeface="Times New Roman" panose="02020603050405020304"/>
              </a:rPr>
              <a:t>Real-time rendering performance</a:t>
            </a:r>
            <a:endParaRPr lang="en-US" sz="1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indefinite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502" y="1226630"/>
            <a:ext cx="5307234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400050" indent="-285750">
              <a:spcBef>
                <a:spcPts val="1200"/>
              </a:spcBef>
              <a:buFont typeface="Calibri" panose="020F0502020204030204"/>
              <a:buChar char="-"/>
            </a:pPr>
            <a:r>
              <a:rPr lang="en-GB" sz="1600" dirty="0">
                <a:solidFill>
                  <a:schemeClr val="dk1"/>
                </a:solidFill>
                <a:latin typeface="Times New Roman" panose="02020603050405020304"/>
                <a:cs typeface="Times New Roman" panose="02020603050405020304"/>
              </a:rPr>
              <a:t>Difficult to represent </a:t>
            </a:r>
            <a:r>
              <a:rPr lang="en-GB" sz="1600" b="1" dirty="0">
                <a:solidFill>
                  <a:schemeClr val="dk1"/>
                </a:solidFill>
                <a:latin typeface="Times New Roman" panose="02020603050405020304"/>
                <a:cs typeface="Times New Roman" panose="02020603050405020304"/>
              </a:rPr>
              <a:t>distant</a:t>
            </a:r>
            <a:r>
              <a:rPr lang="en-GB" sz="1600" dirty="0">
                <a:solidFill>
                  <a:schemeClr val="dk1"/>
                </a:solidFill>
                <a:latin typeface="Times New Roman" panose="02020603050405020304"/>
                <a:cs typeface="Times New Roman" panose="02020603050405020304"/>
              </a:rPr>
              <a:t> scene geometry accurately</a:t>
            </a:r>
            <a:endParaRPr lang="en-US" dirty="0">
              <a:solidFill>
                <a:schemeClr val="dk1"/>
              </a:solidFill>
            </a:endParaRPr>
          </a:p>
          <a:p>
            <a:pPr marL="400050" indent="-285750">
              <a:spcBef>
                <a:spcPts val="1200"/>
              </a:spcBef>
              <a:buFont typeface="Calibri" panose="020F0502020204030204"/>
              <a:buChar char="-"/>
            </a:pPr>
            <a:r>
              <a:rPr lang="en-GB" sz="1600" b="1" dirty="0">
                <a:solidFill>
                  <a:schemeClr val="dk1"/>
                </a:solidFill>
                <a:latin typeface="Times New Roman" panose="02020603050405020304"/>
                <a:cs typeface="Times New Roman" panose="02020603050405020304"/>
              </a:rPr>
              <a:t>Unfaithful background rendering</a:t>
            </a:r>
            <a:r>
              <a:rPr lang="en-GB" sz="1600" dirty="0">
                <a:solidFill>
                  <a:schemeClr val="dk1"/>
                </a:solidFill>
                <a:latin typeface="Times New Roman" panose="02020603050405020304"/>
                <a:cs typeface="Times New Roman" panose="02020603050405020304"/>
              </a:rPr>
              <a:t>, especially under novel views</a:t>
            </a:r>
            <a:endParaRPr lang="en-US">
              <a:solidFill>
                <a:schemeClr val="dk1"/>
              </a:solidFill>
            </a:endParaRPr>
          </a:p>
          <a:p>
            <a:pPr marL="114300">
              <a:spcBef>
                <a:spcPts val="1200"/>
              </a:spcBef>
            </a:pPr>
            <a:endParaRPr lang="en-GB" sz="1600" dirty="0">
              <a:solidFill>
                <a:schemeClr val="dk1"/>
              </a:solidFill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3D Gaussian Splatting (3DGS)</a:t>
            </a:r>
            <a:endParaRPr lang="en-GB"/>
          </a:p>
        </p:txBody>
      </p:sp>
      <p:grpSp>
        <p:nvGrpSpPr>
          <p:cNvPr id="42" name="Group 41"/>
          <p:cNvGrpSpPr>
            <a:grpSpLocks noChangeAspect="1" noUngrp="1"/>
          </p:cNvGrpSpPr>
          <p:nvPr/>
        </p:nvGrpSpPr>
        <p:grpSpPr>
          <a:xfrm>
            <a:off x="683559" y="2948282"/>
            <a:ext cx="7776892" cy="2127982"/>
            <a:chOff x="0" y="3026723"/>
            <a:chExt cx="7776892" cy="2127982"/>
          </a:xfrm>
        </p:grpSpPr>
        <p:pic>
          <p:nvPicPr>
            <p:cNvPr id="36" name="Google Shape;100;p17"/>
            <p:cNvPicPr preferRelativeResize="0"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933266" y="3026724"/>
              <a:ext cx="3843626" cy="2116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101;p17"/>
            <p:cNvPicPr preferRelativeResize="0"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3026723"/>
              <a:ext cx="3809999" cy="211677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" name="Google Shape;102;p17"/>
            <p:cNvSpPr txBox="1"/>
            <p:nvPr/>
          </p:nvSpPr>
          <p:spPr>
            <a:xfrm>
              <a:off x="0" y="4873200"/>
              <a:ext cx="1548000" cy="270300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dk1"/>
                  </a:solidFill>
                  <a:latin typeface="Times New Roman" panose="02020603050405020304"/>
                </a:rPr>
                <a:t>Ground Truth</a:t>
              </a:r>
              <a:endParaRPr lang="en-US" sz="1800" dirty="0">
                <a:solidFill>
                  <a:schemeClr val="dk1"/>
                </a:solidFill>
                <a:latin typeface="Times New Roman" panose="02020603050405020304"/>
              </a:endParaRPr>
            </a:p>
          </p:txBody>
        </p:sp>
        <p:sp>
          <p:nvSpPr>
            <p:cNvPr id="39" name="Google Shape;103;p17"/>
            <p:cNvSpPr txBox="1"/>
            <p:nvPr/>
          </p:nvSpPr>
          <p:spPr>
            <a:xfrm>
              <a:off x="3933265" y="4884405"/>
              <a:ext cx="816600" cy="270300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dk1"/>
                  </a:solidFill>
                  <a:latin typeface="Times New Roman" panose="02020603050405020304"/>
                </a:rPr>
                <a:t>3DGS</a:t>
              </a:r>
              <a:endParaRPr lang="en-US" sz="1800" dirty="0">
                <a:solidFill>
                  <a:schemeClr val="dk1"/>
                </a:solidFill>
                <a:latin typeface="Times New Roman" panose="02020603050405020304"/>
              </a:endParaRPr>
            </a:p>
          </p:txBody>
        </p:sp>
        <p:sp>
          <p:nvSpPr>
            <p:cNvPr id="41" name="Google Shape;105;p17"/>
            <p:cNvSpPr>
              <a:spLocks noChangeAspect="1"/>
            </p:cNvSpPr>
            <p:nvPr/>
          </p:nvSpPr>
          <p:spPr>
            <a:xfrm>
              <a:off x="1051923" y="3508237"/>
              <a:ext cx="1234848" cy="580148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2" name="Google Shape;105;p17"/>
          <p:cNvSpPr>
            <a:spLocks noChangeAspect="1"/>
          </p:cNvSpPr>
          <p:nvPr/>
        </p:nvSpPr>
        <p:spPr>
          <a:xfrm>
            <a:off x="5757646" y="3257225"/>
            <a:ext cx="1234848" cy="580148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" name="Arrow: Right 52"/>
          <p:cNvSpPr/>
          <p:nvPr/>
        </p:nvSpPr>
        <p:spPr>
          <a:xfrm>
            <a:off x="535752" y="2328997"/>
            <a:ext cx="491681" cy="97733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1075212" y="2214762"/>
            <a:ext cx="419116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1600" dirty="0">
                <a:latin typeface="Times New Roman" panose="02020603050405020304"/>
              </a:rPr>
              <a:t>Reduced quality in modeling </a:t>
            </a:r>
            <a:r>
              <a:rPr lang="en-US" sz="1600" b="1" dirty="0">
                <a:latin typeface="Times New Roman" panose="02020603050405020304"/>
              </a:rPr>
              <a:t>unbounded</a:t>
            </a:r>
            <a:r>
              <a:rPr lang="en-US" sz="1600" dirty="0">
                <a:latin typeface="Times New Roman" panose="02020603050405020304"/>
              </a:rPr>
              <a:t> scenes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GB" dirty="0"/>
              <a:t>Why 3DGS struggles with distant objects?</a:t>
            </a:r>
            <a:endParaRPr lang="en-US" dirty="0"/>
          </a:p>
        </p:txBody>
      </p:sp>
      <p:sp>
        <p:nvSpPr>
          <p:cNvPr id="111" name="Google Shape;111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Char char="-"/>
            </a:pPr>
            <a:r>
              <a:rPr lang="en-GB" dirty="0">
                <a:solidFill>
                  <a:schemeClr val="tx1"/>
                </a:solidFill>
              </a:rPr>
              <a:t>In 3DGS, each Gaussian’s position is represented with Cartesian coordinates, which are inefficient for optimizing objects at large distances.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15000"/>
              </a:lnSpc>
              <a:buChar char="-"/>
            </a:pPr>
            <a:endParaRPr lang="en-GB" dirty="0">
              <a:solidFill>
                <a:schemeClr val="tx1"/>
              </a:solidFill>
            </a:endParaRPr>
          </a:p>
          <a:p>
            <a:pPr>
              <a:lnSpc>
                <a:spcPct val="115000"/>
              </a:lnSpc>
              <a:buChar char="-"/>
            </a:pPr>
            <a:r>
              <a:rPr lang="en-GB" dirty="0">
                <a:solidFill>
                  <a:schemeClr val="tx1"/>
                </a:solidFill>
              </a:rPr>
              <a:t>The change in position affect projected size, making it hard to preserve appearance when moving Gaussians away from the camera.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3" name="Picture 2" descr="A close-up of a diagram&#10;&#10;AI-generated content may be incorrect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32713" y="2981258"/>
            <a:ext cx="4081697" cy="17418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GB" dirty="0"/>
              <a:t>Why 3DGS struggles with distant objects?</a:t>
            </a:r>
            <a:endParaRPr lang="en-US" dirty="0"/>
          </a:p>
        </p:txBody>
      </p:sp>
      <p:sp>
        <p:nvSpPr>
          <p:cNvPr id="111" name="Google Shape;111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Char char="-"/>
            </a:pPr>
            <a:r>
              <a:rPr lang="en-GB" dirty="0">
                <a:solidFill>
                  <a:schemeClr val="tx1"/>
                </a:solidFill>
              </a:rPr>
              <a:t>In 3DGS, each Gaussian’s position is represented with Cartesian coordinates, which are inefficient for optimizing objects at large distances.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15000"/>
              </a:lnSpc>
              <a:buChar char="-"/>
            </a:pPr>
            <a:endParaRPr lang="en-GB" dirty="0">
              <a:solidFill>
                <a:schemeClr val="tx1"/>
              </a:solidFill>
            </a:endParaRPr>
          </a:p>
          <a:p>
            <a:pPr>
              <a:lnSpc>
                <a:spcPct val="115000"/>
              </a:lnSpc>
              <a:buChar char="-"/>
            </a:pPr>
            <a:r>
              <a:rPr lang="en-GB" dirty="0">
                <a:solidFill>
                  <a:schemeClr val="tx1"/>
                </a:solidFill>
              </a:rPr>
              <a:t>The change in position affect projected size, making it hard to preserve appearance when moving Gaussians away from the camera.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3" name="Picture 2" descr="A close-up of a diagram&#10;&#10;AI-generated content may be incorrect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29590" y="3037472"/>
            <a:ext cx="4081697" cy="174180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-779" y="2055641"/>
            <a:ext cx="9149362" cy="8617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latin typeface="Times New Roman" panose="02020603050405020304"/>
                <a:cs typeface="Arial" panose="020B0604020202020204"/>
              </a:rPr>
              <a:t>We propose a simple modification to Gaussian Splatting, providing a unified and faithful representation for both near and distant objects!</a:t>
            </a:r>
            <a:endParaRPr lang="en-US" sz="2500">
              <a:solidFill>
                <a:schemeClr val="bg1"/>
              </a:solidFill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Homogeneous Gaussian Splatting (</a:t>
            </a:r>
            <a:r>
              <a:rPr lang="en-GB" dirty="0" err="1"/>
              <a:t>HoGS</a:t>
            </a:r>
            <a:r>
              <a:rPr lang="en-GB" dirty="0"/>
              <a:t>)</a:t>
            </a:r>
            <a:endParaRPr dirty="0"/>
          </a:p>
        </p:txBody>
      </p:sp>
      <p:sp>
        <p:nvSpPr>
          <p:cNvPr id="21" name="Google Shape;130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err="1">
                <a:solidFill>
                  <a:schemeClr val="tx1"/>
                </a:solidFill>
              </a:rPr>
              <a:t>Reparameterize</a:t>
            </a:r>
            <a:r>
              <a:rPr lang="en-GB" sz="1600" dirty="0">
                <a:solidFill>
                  <a:schemeClr val="tx1"/>
                </a:solidFill>
              </a:rPr>
              <a:t> the positions and scales of Gaussian primitives:</a:t>
            </a:r>
            <a:endParaRPr lang="en-US" sz="1600">
              <a:solidFill>
                <a:schemeClr val="tx1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-"/>
            </a:pPr>
            <a:r>
              <a:rPr lang="en-GB" sz="1600" dirty="0">
                <a:solidFill>
                  <a:schemeClr val="tx1"/>
                </a:solidFill>
              </a:rPr>
              <a:t>Homogeneous mean</a:t>
            </a:r>
            <a:endParaRPr sz="16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-"/>
            </a:pPr>
            <a:r>
              <a:rPr lang="en-GB" sz="1600" dirty="0">
                <a:solidFill>
                  <a:schemeClr val="tx1"/>
                </a:solidFill>
              </a:rPr>
              <a:t>Homogeneous scales</a:t>
            </a:r>
            <a:endParaRPr sz="16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  <p:grpSp>
        <p:nvGrpSpPr>
          <p:cNvPr id="26" name="Google Shape;131;p20"/>
          <p:cNvGrpSpPr/>
          <p:nvPr/>
        </p:nvGrpSpPr>
        <p:grpSpPr>
          <a:xfrm>
            <a:off x="845750" y="3657675"/>
            <a:ext cx="3215676" cy="982700"/>
            <a:chOff x="830375" y="3401475"/>
            <a:chExt cx="3215676" cy="982700"/>
          </a:xfrm>
        </p:grpSpPr>
        <p:pic>
          <p:nvPicPr>
            <p:cNvPr id="23" name="Google Shape;132;p20"/>
            <p:cNvPicPr preferRelativeResize="0"/>
            <p:nvPr/>
          </p:nvPicPr>
          <p:blipFill>
            <a:blip r:embed="rId1"/>
            <a:stretch>
              <a:fillRect/>
            </a:stretch>
          </p:blipFill>
          <p:spPr>
            <a:xfrm>
              <a:off x="830375" y="3401475"/>
              <a:ext cx="3215676" cy="982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" name="Google Shape;133;p20"/>
            <p:cNvSpPr/>
            <p:nvPr/>
          </p:nvSpPr>
          <p:spPr>
            <a:xfrm>
              <a:off x="3049175" y="3861725"/>
              <a:ext cx="152400" cy="146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134;p20"/>
            <p:cNvSpPr/>
            <p:nvPr/>
          </p:nvSpPr>
          <p:spPr>
            <a:xfrm>
              <a:off x="3719575" y="3752075"/>
              <a:ext cx="255900" cy="25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1" name="Google Shape;135;p20"/>
          <p:cNvGrpSpPr/>
          <p:nvPr/>
        </p:nvGrpSpPr>
        <p:grpSpPr>
          <a:xfrm>
            <a:off x="845763" y="2290075"/>
            <a:ext cx="2931775" cy="699475"/>
            <a:chOff x="830375" y="2070675"/>
            <a:chExt cx="2931775" cy="699475"/>
          </a:xfrm>
        </p:grpSpPr>
        <p:pic>
          <p:nvPicPr>
            <p:cNvPr id="28" name="Google Shape;136;p20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830375" y="2070675"/>
              <a:ext cx="2931775" cy="699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" name="Google Shape;137;p20"/>
            <p:cNvSpPr/>
            <p:nvPr/>
          </p:nvSpPr>
          <p:spPr>
            <a:xfrm>
              <a:off x="2488475" y="2374700"/>
              <a:ext cx="152400" cy="146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138;p20"/>
            <p:cNvSpPr/>
            <p:nvPr/>
          </p:nvSpPr>
          <p:spPr>
            <a:xfrm>
              <a:off x="3506250" y="2292313"/>
              <a:ext cx="255900" cy="25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3" name="Google Shape;139;p20"/>
          <p:cNvSpPr txBox="1"/>
          <p:nvPr/>
        </p:nvSpPr>
        <p:spPr>
          <a:xfrm>
            <a:off x="4360165" y="3609037"/>
            <a:ext cx="4113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Times New Roman" panose="02020603050405020304"/>
              </a:rPr>
              <a:t>Visualization</a:t>
            </a:r>
            <a:r>
              <a:rPr lang="en-GB" sz="1600" dirty="0">
                <a:solidFill>
                  <a:schemeClr val="dk1"/>
                </a:solidFill>
              </a:rPr>
              <a:t> of Homogeneous Gaussians</a:t>
            </a:r>
            <a:endParaRPr sz="1600" dirty="0">
              <a:solidFill>
                <a:schemeClr val="dk1"/>
              </a:solidFill>
            </a:endParaRPr>
          </a:p>
        </p:txBody>
      </p:sp>
      <p:pic>
        <p:nvPicPr>
          <p:cNvPr id="35" name="Google Shape;140;p20" descr="A close-up of a diagram&#10;&#10;AI-generated content may be incorrect.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503865" y="1684412"/>
            <a:ext cx="3826176" cy="182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Visual Comparisons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2828" y="1017625"/>
            <a:ext cx="8235221" cy="400453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GB" dirty="0"/>
              <a:t>Quantitative Analysis</a:t>
            </a:r>
            <a:endParaRPr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7344" y="1372833"/>
          <a:ext cx="9052559" cy="29718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40079"/>
                <a:gridCol w="1828800"/>
                <a:gridCol w="731520"/>
                <a:gridCol w="731520"/>
                <a:gridCol w="731520"/>
                <a:gridCol w="731520"/>
                <a:gridCol w="731520"/>
                <a:gridCol w="731520"/>
                <a:gridCol w="731520"/>
                <a:gridCol w="731520"/>
                <a:gridCol w="731520"/>
              </a:tblGrid>
              <a:tr h="201506">
                <a:tc rowSpan="2"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br>
                        <a:rPr lang="en-US" sz="36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</a:b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Method / Metric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Mip-</a:t>
                      </a:r>
                      <a:r>
                        <a:rPr lang="en-US" sz="1500" b="1" err="1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NeRF</a:t>
                      </a: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 360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 hMerge="1">
                  <a:tcPr/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Tanks&amp;Temples</a:t>
                      </a:r>
                      <a:endParaRPr lang="en-US" sz="1500" b="1" dirty="0" err="1">
                        <a:solidFill>
                          <a:srgbClr val="000000"/>
                        </a:solidFill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 hMerge="1">
                  <a:tcPr/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DL3DV-10K Benchmark</a:t>
                      </a:r>
                      <a:endParaRPr lang="en-US" sz="1500" dirty="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 hMerge="1">
                  <a:tcPr/>
                </a:tc>
                <a:tc hMerge="1">
                  <a:tcPr/>
                </a:tc>
              </a:tr>
              <a:tr h="365760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SSIM ↑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PSNR ↑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LPIPS ↓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SSIM ↑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PSNR ↑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LPIPS ↓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SSIM ↑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PSNR ↑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LPIPS ↓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</a:tr>
              <a:tr h="365760">
                <a:tc rowSpan="3"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err="1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NeRF</a:t>
                      </a: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-based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INGP</a:t>
                      </a:r>
                      <a:endParaRPr lang="en-US" sz="1500" dirty="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0.699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25.59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0.331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0.745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21.92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0.305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0.816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26.38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0.235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</a:tr>
              <a:tr h="365760">
                <a:tc vMerge="1">
                  <a:tcPr/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Mip-</a:t>
                      </a:r>
                      <a:r>
                        <a:rPr lang="en-US" sz="15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NeRF</a:t>
                      </a: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 360 </a:t>
                      </a:r>
                      <a:endParaRPr lang="en-US" sz="1500" dirty="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0.792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27.69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0.237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0.763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22.23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0.255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0.872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28.70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0.152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</a:tr>
              <a:tr h="365760">
                <a:tc vMerge="1">
                  <a:tcPr/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Zip-</a:t>
                      </a:r>
                      <a:r>
                        <a:rPr lang="en-US" sz="1500" err="1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NeRF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0.829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28.56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0.187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0.840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23.64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0.151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0.930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30.91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0.084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9999"/>
                    </a:solidFill>
                  </a:tcPr>
                </a:tc>
              </a:tr>
              <a:tr h="365760">
                <a:tc rowSpan="3"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3DGS-based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3DGS (50K iter)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0.821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27.65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0.212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0.845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23.83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0.183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0.900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28.47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0.143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</a:tr>
              <a:tr h="365760">
                <a:tc vMerge="1">
                  <a:tcPr/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Scaffold-GS (50K iter)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0.825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00">
                        <a:alpha val="5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28.08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0.206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00">
                        <a:alpha val="5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0.854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24.31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0.169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0.902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29.11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0.137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00"/>
                    </a:solidFill>
                  </a:tcPr>
                </a:tc>
              </a:tr>
              <a:tr h="365760">
                <a:tc vMerge="1">
                  <a:tcPr/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Ours (50K iter)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0.828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27.92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0.194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0.858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24.27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0.166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0.919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29.93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eaLnBrk="1" latinLnBrk="0" hangingPunct="1">
                        <a:buNone/>
                      </a:pPr>
                      <a:r>
                        <a:rPr lang="en-US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/>
                        </a:rPr>
                        <a:t>0.114</a:t>
                      </a:r>
                      <a:endParaRPr lang="en-US" sz="1500">
                        <a:effectLst/>
                        <a:latin typeface="Times New Roman" panose="02020603050405020304"/>
                      </a:endParaRP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Conclusion</a:t>
            </a:r>
            <a:endParaRPr lang="en-US" dirty="0"/>
          </a:p>
        </p:txBody>
      </p:sp>
      <p:sp>
        <p:nvSpPr>
          <p:cNvPr id="168" name="Google Shape;168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115000"/>
              </a:lnSpc>
              <a:buAutoNum type="arabicPeriod"/>
            </a:pPr>
            <a:r>
              <a:rPr lang="en-GB" dirty="0">
                <a:solidFill>
                  <a:schemeClr val="tx1"/>
                </a:solidFill>
              </a:rPr>
              <a:t>We propose </a:t>
            </a:r>
            <a:r>
              <a:rPr lang="en-GB" dirty="0" err="1">
                <a:solidFill>
                  <a:schemeClr val="tx1"/>
                </a:solidFill>
              </a:rPr>
              <a:t>HoGS</a:t>
            </a:r>
            <a:r>
              <a:rPr lang="en-GB" dirty="0">
                <a:solidFill>
                  <a:schemeClr val="tx1"/>
                </a:solidFill>
              </a:rPr>
              <a:t>, a novel method adopting homogeneous coordinates to represent positions and scales of 3DGS for realistic and real-time rendering of </a:t>
            </a:r>
            <a:r>
              <a:rPr lang="en-GB" b="1" dirty="0">
                <a:solidFill>
                  <a:schemeClr val="tx1"/>
                </a:solidFill>
              </a:rPr>
              <a:t>both near and far objects</a:t>
            </a:r>
            <a:r>
              <a:rPr lang="en-GB" dirty="0">
                <a:solidFill>
                  <a:schemeClr val="tx1"/>
                </a:solidFill>
              </a:rPr>
              <a:t>.</a:t>
            </a:r>
            <a:endParaRPr lang="en-GB" dirty="0">
              <a:solidFill>
                <a:schemeClr val="tx1"/>
              </a:solidFill>
            </a:endParaRPr>
          </a:p>
          <a:p>
            <a:pPr>
              <a:lnSpc>
                <a:spcPct val="115000"/>
              </a:lnSpc>
              <a:buAutoNum type="arabicPeriod"/>
            </a:pPr>
            <a:endParaRPr lang="en-GB" sz="1700" dirty="0">
              <a:solidFill>
                <a:schemeClr val="tx1"/>
              </a:solidFill>
            </a:endParaRPr>
          </a:p>
          <a:p>
            <a:pPr>
              <a:lnSpc>
                <a:spcPct val="115000"/>
              </a:lnSpc>
              <a:buAutoNum type="arabicPeriod"/>
            </a:pPr>
            <a:r>
              <a:rPr lang="en-GB" dirty="0">
                <a:solidFill>
                  <a:schemeClr val="tx1"/>
                </a:solidFill>
              </a:rPr>
              <a:t>Our method achieves </a:t>
            </a:r>
            <a:r>
              <a:rPr lang="en-GB" b="1" dirty="0">
                <a:solidFill>
                  <a:schemeClr val="tx1"/>
                </a:solidFill>
              </a:rPr>
              <a:t>state-of-the-art</a:t>
            </a:r>
            <a:r>
              <a:rPr lang="en-GB" dirty="0">
                <a:solidFill>
                  <a:schemeClr val="tx1"/>
                </a:solidFill>
              </a:rPr>
              <a:t> novel view synthesis results compared to other implicit and explicit representations.</a:t>
            </a:r>
            <a:endParaRPr lang="en-GB" dirty="0">
              <a:solidFill>
                <a:schemeClr val="tx1"/>
              </a:solidFill>
            </a:endParaRPr>
          </a:p>
          <a:p>
            <a:pPr>
              <a:lnSpc>
                <a:spcPct val="115000"/>
              </a:lnSpc>
              <a:buAutoNum type="arabicPeriod"/>
            </a:pPr>
            <a:endParaRPr lang="en-GB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2554</Words>
  <Application>WPS 演示</Application>
  <PresentationFormat>On-screen Show (16:9)</PresentationFormat>
  <Paragraphs>247</Paragraphs>
  <Slides>10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Arial</vt:lpstr>
      <vt:lpstr>宋体</vt:lpstr>
      <vt:lpstr>Wingdings</vt:lpstr>
      <vt:lpstr>Arial</vt:lpstr>
      <vt:lpstr>Times New Roman</vt:lpstr>
      <vt:lpstr>Times New Roman,Serif</vt:lpstr>
      <vt:lpstr>Segoe Print</vt:lpstr>
      <vt:lpstr>Calibri</vt:lpstr>
      <vt:lpstr>微软雅黑</vt:lpstr>
      <vt:lpstr>Arial Unicode MS</vt:lpstr>
      <vt:lpstr>Simple Light</vt:lpstr>
      <vt:lpstr>(CVPR 2025)</vt:lpstr>
      <vt:lpstr>3D Gaussian Splatting (3DGS)</vt:lpstr>
      <vt:lpstr>3D Gaussian Splatting (3DGS)</vt:lpstr>
      <vt:lpstr>Why 3DGS struggles with distant objects?</vt:lpstr>
      <vt:lpstr>Why 3DGS struggles with distant objects?</vt:lpstr>
      <vt:lpstr>Homogeneous Gaussian Splatting (HoGS)</vt:lpstr>
      <vt:lpstr>Visual Comparisons</vt:lpstr>
      <vt:lpstr>Quantitative Analysis</vt:lpstr>
      <vt:lpstr>Conclusion</vt:lpstr>
      <vt:lpstr>Thank you for your time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Neidhardt</cp:lastModifiedBy>
  <cp:revision>391</cp:revision>
  <dcterms:created xsi:type="dcterms:W3CDTF">2025-05-27T13:19:34Z</dcterms:created>
  <dcterms:modified xsi:type="dcterms:W3CDTF">2025-05-27T13:20:33Z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30BF069D8EE8411C8D78AB38E937354B_12</vt:lpwstr>
  </property>
  <property fmtid="{D5CDD505-2E9C-101B-9397-08002B2CF9AE}" pid="3" name="KSOProductBuildVer">
    <vt:lpwstr>2052-12.1.0.21171</vt:lpwstr>
  </property>
</Properties>
</file>